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267" r:id="rId2"/>
    <p:sldId id="284" r:id="rId3"/>
    <p:sldId id="283" r:id="rId4"/>
    <p:sldId id="277" r:id="rId5"/>
    <p:sldId id="275" r:id="rId6"/>
    <p:sldId id="276" r:id="rId7"/>
    <p:sldId id="278" r:id="rId8"/>
    <p:sldId id="272" r:id="rId9"/>
    <p:sldId id="273" r:id="rId10"/>
    <p:sldId id="269" r:id="rId11"/>
    <p:sldId id="279" r:id="rId12"/>
    <p:sldId id="280" r:id="rId13"/>
    <p:sldId id="282" r:id="rId14"/>
    <p:sldId id="270" r:id="rId15"/>
    <p:sldId id="28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2176EA"/>
    <a:srgbClr val="33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204"/>
    <p:restoredTop sz="96405" autoAdjust="0"/>
  </p:normalViewPr>
  <p:slideViewPr>
    <p:cSldViewPr snapToGrid="0" snapToObjects="1">
      <p:cViewPr varScale="1">
        <p:scale>
          <a:sx n="131" d="100"/>
          <a:sy n="131" d="100"/>
        </p:scale>
        <p:origin x="90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917234687\Desktop\Updated%20Tables%20and%20Charts%20072516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400">
                <a:solidFill>
                  <a:sysClr val="windowText" lastClr="000000"/>
                </a:solidFill>
              </a:defRPr>
            </a:pPr>
            <a:r>
              <a:rPr lang="en-US" sz="1400">
                <a:solidFill>
                  <a:sysClr val="windowText" lastClr="000000"/>
                </a:solidFill>
              </a:rPr>
              <a:t>Mean SAT Scores by SI Enrollment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'SCI enr x demogs plus'!$B$88</c:f>
              <c:strCache>
                <c:ptCount val="1"/>
                <c:pt idx="0">
                  <c:v>SCI</c:v>
                </c:pt>
              </c:strCache>
            </c:strRef>
          </c:tx>
          <c:spPr>
            <a:solidFill>
              <a:srgbClr val="00B0F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50ABD2"/>
              </a:solidFill>
            </c:spPr>
            <c:extLst>
              <c:ext xmlns:c16="http://schemas.microsoft.com/office/drawing/2014/chart" uri="{C3380CC4-5D6E-409C-BE32-E72D297353CC}">
                <c16:uniqueId val="{00000001-BAA8-7A40-9E37-C4266C421A56}"/>
              </c:ext>
            </c:extLst>
          </c:dPt>
          <c:dPt>
            <c:idx val="1"/>
            <c:invertIfNegative val="0"/>
            <c:bubble3D val="0"/>
            <c:spPr>
              <a:solidFill>
                <a:srgbClr val="50ABD2"/>
              </a:solidFill>
            </c:spPr>
            <c:extLst>
              <c:ext xmlns:c16="http://schemas.microsoft.com/office/drawing/2014/chart" uri="{C3380CC4-5D6E-409C-BE32-E72D297353CC}">
                <c16:uniqueId val="{00000003-BAA8-7A40-9E37-C4266C421A5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100">
                    <a:solidFill>
                      <a:sysClr val="windowText" lastClr="000000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'SCI enr x demogs plus'!$A$89:$A$90</c:f>
              <c:strCache>
                <c:ptCount val="2"/>
                <c:pt idx="0">
                  <c:v>SAT Verbal</c:v>
                </c:pt>
                <c:pt idx="1">
                  <c:v>SAT Math</c:v>
                </c:pt>
              </c:strCache>
            </c:strRef>
          </c:cat>
          <c:val>
            <c:numRef>
              <c:f>'SCI enr x demogs plus'!$B$89:$B$90</c:f>
              <c:numCache>
                <c:formatCode>General</c:formatCode>
                <c:ptCount val="2"/>
                <c:pt idx="0">
                  <c:v>477</c:v>
                </c:pt>
                <c:pt idx="1">
                  <c:v>502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AA8-7A40-9E37-C4266C421A56}"/>
            </c:ext>
          </c:extLst>
        </c:ser>
        <c:ser>
          <c:idx val="1"/>
          <c:order val="1"/>
          <c:tx>
            <c:strRef>
              <c:f>'SCI enr x demogs plus'!$C$88</c:f>
              <c:strCache>
                <c:ptCount val="1"/>
                <c:pt idx="0">
                  <c:v>Non-SCI</c:v>
                </c:pt>
              </c:strCache>
            </c:strRef>
          </c:tx>
          <c:spPr>
            <a:pattFill prst="smCheck">
              <a:fgClr>
                <a:srgbClr val="78B653"/>
              </a:fgClr>
              <a:bgClr>
                <a:schemeClr val="bg1"/>
              </a:bgClr>
            </a:patt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10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'SCI enr x demogs plus'!$A$89:$A$90</c:f>
              <c:strCache>
                <c:ptCount val="2"/>
                <c:pt idx="0">
                  <c:v>SAT Verbal</c:v>
                </c:pt>
                <c:pt idx="1">
                  <c:v>SAT Math</c:v>
                </c:pt>
              </c:strCache>
            </c:strRef>
          </c:cat>
          <c:val>
            <c:numRef>
              <c:f>'SCI enr x demogs plus'!$C$89:$C$90</c:f>
              <c:numCache>
                <c:formatCode>General</c:formatCode>
                <c:ptCount val="2"/>
                <c:pt idx="0">
                  <c:v>495</c:v>
                </c:pt>
                <c:pt idx="1">
                  <c:v>527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AA8-7A40-9E37-C4266C421A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-20"/>
        <c:axId val="-2126122680"/>
        <c:axId val="-2126125992"/>
      </c:barChart>
      <c:catAx>
        <c:axId val="-21261226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>
                <a:solidFill>
                  <a:sysClr val="windowText" lastClr="000000"/>
                </a:solidFill>
              </a:defRPr>
            </a:pPr>
            <a:endParaRPr lang="en-US"/>
          </a:p>
        </c:txPr>
        <c:crossAx val="-2126125992"/>
        <c:crosses val="autoZero"/>
        <c:auto val="1"/>
        <c:lblAlgn val="ctr"/>
        <c:lblOffset val="100"/>
        <c:noMultiLvlLbl val="0"/>
      </c:catAx>
      <c:valAx>
        <c:axId val="-2126125992"/>
        <c:scaling>
          <c:orientation val="minMax"/>
          <c:max val="600"/>
          <c:min val="0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100">
                <a:solidFill>
                  <a:sysClr val="windowText" lastClr="000000"/>
                </a:solidFill>
              </a:defRPr>
            </a:pPr>
            <a:endParaRPr lang="en-US"/>
          </a:p>
        </c:txPr>
        <c:crossAx val="-2126122680"/>
        <c:crosses val="autoZero"/>
        <c:crossBetween val="between"/>
        <c:majorUnit val="200"/>
      </c:valAx>
    </c:plotArea>
    <c:legend>
      <c:legendPos val="t"/>
      <c:layout>
        <c:manualLayout>
          <c:xMode val="edge"/>
          <c:yMode val="edge"/>
          <c:x val="0.37406271445108202"/>
          <c:y val="0.17287538420946799"/>
          <c:w val="0.317756660736351"/>
          <c:h val="9.7416347747003307E-2"/>
        </c:manualLayout>
      </c:layout>
      <c:overlay val="0"/>
      <c:txPr>
        <a:bodyPr/>
        <a:lstStyle/>
        <a:p>
          <a:pPr>
            <a:defRPr sz="1100">
              <a:solidFill>
                <a:sysClr val="windowText" lastClr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200"/>
            </a:pPr>
            <a:r>
              <a:rPr lang="en-US" sz="1200"/>
              <a:t>Mean</a:t>
            </a:r>
            <a:r>
              <a:rPr lang="en-US" sz="1200" baseline="0"/>
              <a:t> grade</a:t>
            </a:r>
            <a:r>
              <a:rPr lang="en-US" sz="1200"/>
              <a:t> points</a:t>
            </a:r>
            <a:r>
              <a:rPr lang="en-US" sz="1200" baseline="0"/>
              <a:t> in STEM course for SCI-enrollees and </a:t>
            </a:r>
          </a:p>
          <a:p>
            <a:pPr>
              <a:defRPr sz="1200"/>
            </a:pPr>
            <a:r>
              <a:rPr lang="en-US" sz="1200" baseline="0"/>
              <a:t>non-enrollees by race/ethnicity</a:t>
            </a:r>
            <a:endParaRPr lang="en-US" sz="1200"/>
          </a:p>
        </c:rich>
      </c:tx>
      <c:overlay val="0"/>
    </c:title>
    <c:autoTitleDeleted val="0"/>
    <c:plotArea>
      <c:layout>
        <c:manualLayout>
          <c:layoutTarget val="inner"/>
          <c:xMode val="edge"/>
          <c:yMode val="edge"/>
          <c:x val="0.100574584426947"/>
          <c:y val="0.24680883639545101"/>
          <c:w val="0.868869860017498"/>
          <c:h val="0.628592155147272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'pts by gender ethnicity by SCI'!$C$26</c:f>
              <c:strCache>
                <c:ptCount val="1"/>
                <c:pt idx="0">
                  <c:v>SCI</c:v>
                </c:pt>
              </c:strCache>
            </c:strRef>
          </c:tx>
          <c:spPr>
            <a:solidFill>
              <a:srgbClr val="50ABD2"/>
            </a:solidFill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50">
                    <a:solidFill>
                      <a:sysClr val="windowText" lastClr="000000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'pts by gender ethnicity by SCI'!$B$27:$B$31</c:f>
              <c:strCache>
                <c:ptCount val="5"/>
                <c:pt idx="0">
                  <c:v>Asian</c:v>
                </c:pt>
                <c:pt idx="1">
                  <c:v>Black/Afr Am</c:v>
                </c:pt>
                <c:pt idx="2">
                  <c:v>Hispanic/Latino</c:v>
                </c:pt>
                <c:pt idx="3">
                  <c:v>Two or More</c:v>
                </c:pt>
                <c:pt idx="4">
                  <c:v>White</c:v>
                </c:pt>
              </c:strCache>
            </c:strRef>
          </c:cat>
          <c:val>
            <c:numRef>
              <c:f>'pts by gender ethnicity by SCI'!$C$27:$C$31</c:f>
              <c:numCache>
                <c:formatCode>General</c:formatCode>
                <c:ptCount val="5"/>
                <c:pt idx="0" formatCode="0.0000">
                  <c:v>2.7635000000000001</c:v>
                </c:pt>
                <c:pt idx="1">
                  <c:v>2.4056999999999991</c:v>
                </c:pt>
                <c:pt idx="2">
                  <c:v>2.4641999999999999</c:v>
                </c:pt>
                <c:pt idx="3">
                  <c:v>2.5577999999999999</c:v>
                </c:pt>
                <c:pt idx="4">
                  <c:v>2.8098000000000001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78-B64D-BCA6-35E3CDDAF456}"/>
            </c:ext>
          </c:extLst>
        </c:ser>
        <c:ser>
          <c:idx val="1"/>
          <c:order val="1"/>
          <c:tx>
            <c:strRef>
              <c:f>'pts by gender ethnicity by SCI'!$D$26</c:f>
              <c:strCache>
                <c:ptCount val="1"/>
                <c:pt idx="0">
                  <c:v>Non-SCI</c:v>
                </c:pt>
              </c:strCache>
            </c:strRef>
          </c:tx>
          <c:spPr>
            <a:pattFill prst="smCheck">
              <a:fgClr>
                <a:srgbClr val="78B614"/>
              </a:fgClr>
              <a:bgClr>
                <a:schemeClr val="bg1"/>
              </a:bgClr>
            </a:pattFill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50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'pts by gender ethnicity by SCI'!$B$27:$B$31</c:f>
              <c:strCache>
                <c:ptCount val="5"/>
                <c:pt idx="0">
                  <c:v>Asian</c:v>
                </c:pt>
                <c:pt idx="1">
                  <c:v>Black/Afr Am</c:v>
                </c:pt>
                <c:pt idx="2">
                  <c:v>Hispanic/Latino</c:v>
                </c:pt>
                <c:pt idx="3">
                  <c:v>Two or More</c:v>
                </c:pt>
                <c:pt idx="4">
                  <c:v>White</c:v>
                </c:pt>
              </c:strCache>
            </c:strRef>
          </c:cat>
          <c:val>
            <c:numRef>
              <c:f>'pts by gender ethnicity by SCI'!$D$27:$D$31</c:f>
              <c:numCache>
                <c:formatCode>General</c:formatCode>
                <c:ptCount val="5"/>
                <c:pt idx="0">
                  <c:v>2.4445999999999999</c:v>
                </c:pt>
                <c:pt idx="1">
                  <c:v>2.1876000000000002</c:v>
                </c:pt>
                <c:pt idx="2" formatCode="0.0000">
                  <c:v>2.1787000000000001</c:v>
                </c:pt>
                <c:pt idx="3">
                  <c:v>2.3957000000000002</c:v>
                </c:pt>
                <c:pt idx="4">
                  <c:v>2.5095999999999998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78-B64D-BCA6-35E3CDDAF4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-20"/>
        <c:axId val="-2126221240"/>
        <c:axId val="-2126224344"/>
      </c:barChart>
      <c:catAx>
        <c:axId val="-212622124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100">
                <a:solidFill>
                  <a:sysClr val="windowText" lastClr="000000"/>
                </a:solidFill>
              </a:defRPr>
            </a:pPr>
            <a:endParaRPr lang="en-US"/>
          </a:p>
        </c:txPr>
        <c:crossAx val="-2126224344"/>
        <c:crosses val="autoZero"/>
        <c:auto val="1"/>
        <c:lblAlgn val="ctr"/>
        <c:lblOffset val="100"/>
        <c:noMultiLvlLbl val="0"/>
      </c:catAx>
      <c:valAx>
        <c:axId val="-2126224344"/>
        <c:scaling>
          <c:orientation val="minMax"/>
          <c:max val="4"/>
        </c:scaling>
        <c:delete val="0"/>
        <c:axPos val="l"/>
        <c:numFmt formatCode="#,##0.00" sourceLinked="0"/>
        <c:majorTickMark val="out"/>
        <c:minorTickMark val="none"/>
        <c:tickLblPos val="nextTo"/>
        <c:txPr>
          <a:bodyPr/>
          <a:lstStyle/>
          <a:p>
            <a:pPr>
              <a:defRPr sz="1100">
                <a:solidFill>
                  <a:sysClr val="windowText" lastClr="000000"/>
                </a:solidFill>
              </a:defRPr>
            </a:pPr>
            <a:endParaRPr lang="en-US"/>
          </a:p>
        </c:txPr>
        <c:crossAx val="-2126221240"/>
        <c:crosses val="autoZero"/>
        <c:crossBetween val="between"/>
        <c:majorUnit val="1"/>
      </c:valAx>
    </c:plotArea>
    <c:legend>
      <c:legendPos val="t"/>
      <c:layout>
        <c:manualLayout>
          <c:xMode val="edge"/>
          <c:yMode val="edge"/>
          <c:x val="0.36690065563666902"/>
          <c:y val="0.209722222222222"/>
          <c:w val="0.27301377952755901"/>
          <c:h val="8.3717191601049901E-2"/>
        </c:manualLayout>
      </c:layout>
      <c:overlay val="0"/>
      <c:txPr>
        <a:bodyPr/>
        <a:lstStyle/>
        <a:p>
          <a:pPr>
            <a:defRPr sz="1100">
              <a:solidFill>
                <a:sysClr val="windowText" lastClr="000000"/>
              </a:solidFill>
            </a:defRPr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6C3A1-A142-1B40-9726-75C09A20E353}" type="datetimeFigureOut">
              <a:rPr lang="en-US" smtClean="0"/>
              <a:t>1/15/21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96B630-A0B4-9142-9028-F79BFC1A24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6888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0AC8BC-F724-2246-BBBD-C699784F27BD}" type="datetimeFigureOut">
              <a:rPr lang="en-US" smtClean="0"/>
              <a:t>1/15/21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87EE8-F7BE-A842-BD9D-D47F7D572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980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Overall Summary.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9BBEC-AEBC-4677-A9E7-A6CFCC24338F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0871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87EE8-F7BE-A842-BD9D-D47F7D5721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31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87EE8-F7BE-A842-BD9D-D47F7D5721A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97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Copy link into chat box: 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t&amp;rct</a:t>
            </a:r>
            <a:r>
              <a:rPr lang="en-US" dirty="0"/>
              <a:t>=</a:t>
            </a:r>
            <a:r>
              <a:rPr lang="en-US" dirty="0" err="1"/>
              <a:t>j&amp;q</a:t>
            </a:r>
            <a:r>
              <a:rPr lang="en-US" dirty="0"/>
              <a:t>=&amp;</a:t>
            </a:r>
            <a:r>
              <a:rPr lang="en-US" dirty="0" err="1"/>
              <a:t>esrc</a:t>
            </a:r>
            <a:r>
              <a:rPr lang="en-US" dirty="0"/>
              <a:t>=</a:t>
            </a:r>
            <a:r>
              <a:rPr lang="en-US" dirty="0" err="1"/>
              <a:t>s&amp;source</a:t>
            </a:r>
            <a:r>
              <a:rPr lang="en-US" dirty="0"/>
              <a:t>=</a:t>
            </a:r>
            <a:r>
              <a:rPr lang="en-US" dirty="0" err="1"/>
              <a:t>web&amp;cd</a:t>
            </a:r>
            <a:r>
              <a:rPr lang="en-US" dirty="0"/>
              <a:t>=&amp;</a:t>
            </a:r>
            <a:r>
              <a:rPr lang="en-US" dirty="0" err="1"/>
              <a:t>ved</a:t>
            </a:r>
            <a:r>
              <a:rPr lang="en-US" dirty="0"/>
              <a:t>=2ahUKEwi54-WVzJ7uAhXXHDQIHevrCbgQFjAAegQIAhAC&amp;url=https%3A%2F%2Fresources.depaul.edu%2Fsupplemental-instruction%2Fabout%2FPublishingImages%2FStrategy%2520Cards%25207.25.16%2520MASTER.pdf&amp;usg=AOvVaw1e8I2msQtW29dYeSfwullN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87EE8-F7BE-A842-BD9D-D47F7D5721A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93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 columns are students who took a SCI class, green is students who did not. Y-axis is SAT score, broken out by math &amp; verbal scores. Small but measurable difference between SCI and Non-SCI students, with SCI students coming in with lower SAT scores.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87EE8-F7BE-A842-BD9D-D47F7D5721A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136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 columns are students who took a SCI class, green is students who did not. Y-axis is grade points in parent course, and students are broken out by race/ethnicity.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87EE8-F7BE-A842-BD9D-D47F7D5721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067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Overall Summary.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9BBEC-AEBC-4677-A9E7-A6CFCC24338F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08714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87EE8-F7BE-A842-BD9D-D47F7D5721A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896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87EE8-F7BE-A842-BD9D-D47F7D5721A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456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 descr="Screen Shot 2017-10-05 at 3.24.32 PM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3191"/>
            <a:ext cx="1968500" cy="68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483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E880B3-6BDC-BC45-B722-E4BBE9746B5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1177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E880B3-6BDC-BC45-B722-E4BBE9746B5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7630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7-10-05 at 3.24.32 PM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185463"/>
            <a:ext cx="1933222" cy="6725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8154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E880B3-6BDC-BC45-B722-E4BBE9746B5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25348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E880B3-6BDC-BC45-B722-E4BBE9746B5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669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E880B3-6BDC-BC45-B722-E4BBE9746B5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456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E880B3-6BDC-BC45-B722-E4BBE9746B5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9608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E880B3-6BDC-BC45-B722-E4BBE9746B5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9010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E880B3-6BDC-BC45-B722-E4BBE9746B5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65008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6E880B3-6BDC-BC45-B722-E4BBE9746B5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418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224492"/>
          </a:xfrm>
          <a:prstGeom prst="rect">
            <a:avLst/>
          </a:prstGeom>
          <a:solidFill>
            <a:srgbClr val="330066"/>
          </a:solidFill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SF BUILD (Building Infrastructure Leading to Diversity)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6126163"/>
            <a:ext cx="8229600" cy="0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Screen Shot 2017-10-05 at 3.24.32 PM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3191"/>
            <a:ext cx="1968500" cy="68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544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3600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jfielder@sfsu.edu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39986" y="148557"/>
            <a:ext cx="3415585" cy="1734672"/>
          </a:xfrm>
          <a:prstGeom prst="rect">
            <a:avLst/>
          </a:prstGeom>
          <a:noFill/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Supplemental Instruction (SI) </a:t>
            </a:r>
            <a:r>
              <a:rPr lang="en-US" kern="0" dirty="0">
                <a:solidFill>
                  <a:sysClr val="windowText" lastClr="000000"/>
                </a:solidFill>
              </a:rPr>
              <a:t>at SFSU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2414" y="354173"/>
            <a:ext cx="43542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The 2020-2021 SI Team: 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College of Science &amp; Engineering Liaisons and Undergraduate Facilitators</a:t>
            </a:r>
          </a:p>
        </p:txBody>
      </p:sp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A0874F2-7912-8341-80AC-58A284E2CA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1471" y="1774372"/>
            <a:ext cx="7801057" cy="4525963"/>
          </a:xfrm>
        </p:spPr>
      </p:pic>
    </p:spTree>
    <p:extLst>
      <p:ext uri="{BB962C8B-B14F-4D97-AF65-F5344CB8AC3E}">
        <p14:creationId xmlns:p14="http://schemas.microsoft.com/office/powerpoint/2010/main" val="561245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does the SI program help?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Students:</a:t>
            </a:r>
          </a:p>
          <a:p>
            <a:pPr lvl="1"/>
            <a:r>
              <a:rPr lang="en-US" dirty="0"/>
              <a:t>Better grades in primary courses</a:t>
            </a:r>
          </a:p>
          <a:p>
            <a:pPr lvl="1"/>
            <a:r>
              <a:rPr lang="en-US" dirty="0"/>
              <a:t>Affirming and inclusive classroom environment</a:t>
            </a:r>
          </a:p>
          <a:p>
            <a:pPr lvl="1"/>
            <a:r>
              <a:rPr lang="en-US" dirty="0"/>
              <a:t>Access to near-peer role models and informal mentors</a:t>
            </a:r>
          </a:p>
          <a:p>
            <a:r>
              <a:rPr lang="en-US" dirty="0"/>
              <a:t>Facilitators:</a:t>
            </a:r>
          </a:p>
          <a:p>
            <a:pPr lvl="1"/>
            <a:r>
              <a:rPr lang="en-US" dirty="0"/>
              <a:t>Community of support within SI</a:t>
            </a:r>
          </a:p>
          <a:p>
            <a:pPr lvl="1"/>
            <a:r>
              <a:rPr lang="en-US" dirty="0"/>
              <a:t>Seen as leaders and role models by students</a:t>
            </a:r>
          </a:p>
          <a:p>
            <a:pPr lvl="1"/>
            <a:r>
              <a:rPr lang="en-US" dirty="0"/>
              <a:t>Training in student success strategies, stereotype threat resilience, group study methods, STEM and social justice pedagogy</a:t>
            </a:r>
          </a:p>
          <a:p>
            <a:r>
              <a:rPr lang="en-US" dirty="0"/>
              <a:t>Faculty:</a:t>
            </a:r>
          </a:p>
          <a:p>
            <a:pPr lvl="1"/>
            <a:r>
              <a:rPr lang="en-US" dirty="0"/>
              <a:t>More contact with students’ perspectives</a:t>
            </a:r>
          </a:p>
          <a:p>
            <a:pPr lvl="1"/>
            <a:r>
              <a:rPr lang="en-US" dirty="0"/>
              <a:t>More engaged students in class</a:t>
            </a:r>
          </a:p>
        </p:txBody>
      </p:sp>
    </p:spTree>
    <p:extLst>
      <p:ext uri="{BB962C8B-B14F-4D97-AF65-F5344CB8AC3E}">
        <p14:creationId xmlns:p14="http://schemas.microsoft.com/office/powerpoint/2010/main" val="1729673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E8C7B-16D6-314B-A419-DA1DEC93D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Successes: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5DD26-670E-EA42-B193-E1BA8DF3E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Expanded number of sections (19 sections in F16, 36 sections in S20)</a:t>
            </a:r>
          </a:p>
          <a:p>
            <a:r>
              <a:rPr lang="en-US" dirty="0"/>
              <a:t>Introduced new SI courses for Computer Science &amp; Engineering, revived some old courses</a:t>
            </a:r>
          </a:p>
          <a:p>
            <a:r>
              <a:rPr lang="en-US" dirty="0"/>
              <a:t>Model used by College of Business to pilot their own program </a:t>
            </a:r>
          </a:p>
        </p:txBody>
      </p:sp>
    </p:spTree>
    <p:extLst>
      <p:ext uri="{BB962C8B-B14F-4D97-AF65-F5344CB8AC3E}">
        <p14:creationId xmlns:p14="http://schemas.microsoft.com/office/powerpoint/2010/main" val="24466445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C536-FB5F-E441-B812-BAEF10E46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3941C-7BC0-6645-AE6D-F0F47200E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Classroom space and scheduling</a:t>
            </a:r>
          </a:p>
          <a:p>
            <a:r>
              <a:rPr lang="en-US" dirty="0"/>
              <a:t>Shift to remote instruction starting in March 2020</a:t>
            </a:r>
          </a:p>
          <a:p>
            <a:r>
              <a:rPr lang="en-US" dirty="0"/>
              <a:t>Budget cuts &amp; reduction in course offerings</a:t>
            </a:r>
          </a:p>
          <a:p>
            <a:r>
              <a:rPr lang="en-US" dirty="0"/>
              <a:t>Technology needs of facilitators in remote instruction</a:t>
            </a:r>
          </a:p>
          <a:p>
            <a:r>
              <a:rPr lang="en-US" dirty="0"/>
              <a:t>Future funding</a:t>
            </a:r>
          </a:p>
        </p:txBody>
      </p:sp>
    </p:spTree>
    <p:extLst>
      <p:ext uri="{BB962C8B-B14F-4D97-AF65-F5344CB8AC3E}">
        <p14:creationId xmlns:p14="http://schemas.microsoft.com/office/powerpoint/2010/main" val="1139457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5ED60-3544-BB4C-8763-B293140D2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Vital Connections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4CFDD-0C94-1342-AE78-B8C1853D3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4400" dirty="0"/>
              <a:t>Collaborating &amp; communicating with other student support programs is key to recent success: </a:t>
            </a:r>
          </a:p>
          <a:p>
            <a:r>
              <a:rPr lang="en-US" dirty="0"/>
              <a:t>Other CSME programs: Noyce Scholars, Teacher Fellows, Learning Assistants</a:t>
            </a:r>
          </a:p>
          <a:p>
            <a:r>
              <a:rPr lang="en-US" dirty="0"/>
              <a:t>STEM-Education Research Faculty and Graduate Students</a:t>
            </a:r>
          </a:p>
          <a:p>
            <a:r>
              <a:rPr lang="en-US" dirty="0"/>
              <a:t>TASC (campus tutoring)</a:t>
            </a:r>
          </a:p>
          <a:p>
            <a:r>
              <a:rPr lang="en-US" dirty="0"/>
              <a:t>CEETL (teaching support center)</a:t>
            </a:r>
          </a:p>
          <a:p>
            <a:r>
              <a:rPr lang="en-US" dirty="0"/>
              <a:t>Academic Technology</a:t>
            </a:r>
          </a:p>
          <a:p>
            <a:r>
              <a:rPr lang="en-US" dirty="0"/>
              <a:t>College of Science and Engineering Dean’s office</a:t>
            </a:r>
          </a:p>
          <a:p>
            <a:r>
              <a:rPr lang="en-US" dirty="0"/>
              <a:t>EO 1110 Implementation Committee</a:t>
            </a:r>
          </a:p>
          <a:p>
            <a:r>
              <a:rPr lang="en-US" dirty="0"/>
              <a:t>Campus Orientation Leaders</a:t>
            </a:r>
          </a:p>
          <a:p>
            <a:r>
              <a:rPr lang="en-US" dirty="0"/>
              <a:t>CSU-SI Community</a:t>
            </a:r>
          </a:p>
          <a:p>
            <a:r>
              <a:rPr lang="en-US" dirty="0"/>
              <a:t>UC/CSU Learning Support Conference</a:t>
            </a:r>
          </a:p>
          <a:p>
            <a:r>
              <a:rPr lang="en-US" dirty="0"/>
              <a:t>MERGE &amp; Math Dept. GTAs</a:t>
            </a:r>
          </a:p>
          <a:p>
            <a:r>
              <a:rPr lang="en-US" dirty="0"/>
              <a:t>College of Education faculty</a:t>
            </a:r>
          </a:p>
          <a:p>
            <a:r>
              <a:rPr lang="en-US" dirty="0"/>
              <a:t>METRO College Success Program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497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SI benefit SFSU as a whole?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Institutional knowledge of how to navigate higher education flows more freely: between students &amp; facilitators AND between facilitators &amp; faculty</a:t>
            </a:r>
          </a:p>
          <a:p>
            <a:r>
              <a:rPr lang="en-US" dirty="0"/>
              <a:t>Many students find “their people” and a place of belonging in SI</a:t>
            </a:r>
          </a:p>
          <a:p>
            <a:r>
              <a:rPr lang="en-US" dirty="0"/>
              <a:t>From one of our alumna facilitators: “Students who take SI ask questions fearlessly.”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257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E29EA-F377-FC49-8C91-FA78A4F3B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D32AB-A1D4-B843-8F1E-9FC05CF3B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17290"/>
            <a:ext cx="8229600" cy="4031892"/>
          </a:xfrm>
        </p:spPr>
        <p:txBody>
          <a:bodyPr/>
          <a:lstStyle/>
          <a:p>
            <a:r>
              <a:rPr lang="en-US" dirty="0"/>
              <a:t>My email: </a:t>
            </a:r>
            <a:r>
              <a:rPr lang="en-US" dirty="0">
                <a:hlinkClick r:id="rId3"/>
              </a:rPr>
              <a:t>jfielder@sfsu.edu</a:t>
            </a:r>
            <a:endParaRPr lang="en-US" dirty="0"/>
          </a:p>
          <a:p>
            <a:r>
              <a:rPr lang="en-US" dirty="0"/>
              <a:t>Thanks to Dr. Eric Hsu (SFSU Math chair and Director of CSME) and Dr. Carmen Domingo (Dean of </a:t>
            </a:r>
            <a:r>
              <a:rPr lang="en-US" dirty="0" err="1"/>
              <a:t>CoSE</a:t>
            </a:r>
            <a:r>
              <a:rPr lang="en-US" dirty="0"/>
              <a:t>) for their support</a:t>
            </a:r>
          </a:p>
        </p:txBody>
      </p:sp>
    </p:spTree>
    <p:extLst>
      <p:ext uri="{BB962C8B-B14F-4D97-AF65-F5344CB8AC3E}">
        <p14:creationId xmlns:p14="http://schemas.microsoft.com/office/powerpoint/2010/main" val="2581371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4C569-8060-7C43-85BF-3073E4096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6B4EB-F87E-8B4A-AEB2-9F068A352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Weekly optional 100-min courses, tied to a “parent course”, led by two undergraduate facilitators who lead structured study sessions</a:t>
            </a:r>
          </a:p>
          <a:p>
            <a:r>
              <a:rPr lang="en-US" dirty="0"/>
              <a:t>We use elements of UMKC SI model and aspects of Peer-Led Team Learning (PLTL)</a:t>
            </a:r>
          </a:p>
          <a:p>
            <a:r>
              <a:rPr lang="en-US" dirty="0"/>
              <a:t>Students who take SI earn a half-letter grade higher on average, have lower DFW rates</a:t>
            </a:r>
          </a:p>
        </p:txBody>
      </p:sp>
    </p:spTree>
    <p:extLst>
      <p:ext uri="{BB962C8B-B14F-4D97-AF65-F5344CB8AC3E}">
        <p14:creationId xmlns:p14="http://schemas.microsoft.com/office/powerpoint/2010/main" val="3590975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794FB-7616-DE4D-B16C-EB622DC71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history of SI at SFSU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D4965-B576-A74A-A0CA-45D8FECD4D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1999-2005: Supported by NIH grants</a:t>
            </a:r>
          </a:p>
          <a:p>
            <a:r>
              <a:rPr lang="en-US" dirty="0"/>
              <a:t>Program shut down in 2009 due to lack of funding, revived in Fall 2010 on a smaller scale by CSME with support from </a:t>
            </a:r>
            <a:r>
              <a:rPr lang="en-US" dirty="0" err="1"/>
              <a:t>CoSE</a:t>
            </a:r>
            <a:r>
              <a:rPr lang="en-US" dirty="0"/>
              <a:t> Dean’s office</a:t>
            </a:r>
          </a:p>
          <a:p>
            <a:r>
              <a:rPr lang="en-US" dirty="0"/>
              <a:t>Support from SF BUILD (F15-F16) enabled shift to undergraduate facilitator pairs </a:t>
            </a:r>
          </a:p>
          <a:p>
            <a:r>
              <a:rPr lang="en-US" dirty="0"/>
              <a:t>Funding and program size are in flux due to pandemic-related budget cuts</a:t>
            </a:r>
          </a:p>
        </p:txBody>
      </p:sp>
    </p:spTree>
    <p:extLst>
      <p:ext uri="{BB962C8B-B14F-4D97-AF65-F5344CB8AC3E}">
        <p14:creationId xmlns:p14="http://schemas.microsoft.com/office/powerpoint/2010/main" val="758023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Administration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SI classes are housed in College of Science and Engineering under the “SCI” prefix with matched course numbers (where possible) </a:t>
            </a:r>
          </a:p>
          <a:p>
            <a:pPr lvl="1"/>
            <a:r>
              <a:rPr lang="en-US" dirty="0"/>
              <a:t>For example, students in PHYS 111 can take SCI 111</a:t>
            </a:r>
          </a:p>
          <a:p>
            <a:r>
              <a:rPr lang="en-US" dirty="0"/>
              <a:t>Faculty/GTA dept. liaisons supervise the facilitators, conduct class observations, and run monthly professional development meetings</a:t>
            </a:r>
          </a:p>
          <a:p>
            <a:r>
              <a:rPr lang="en-US" dirty="0"/>
              <a:t>Course scheduling, hiring, and classroom space are managed by the SI program director</a:t>
            </a:r>
          </a:p>
        </p:txBody>
      </p:sp>
    </p:spTree>
    <p:extLst>
      <p:ext uri="{BB962C8B-B14F-4D97-AF65-F5344CB8AC3E}">
        <p14:creationId xmlns:p14="http://schemas.microsoft.com/office/powerpoint/2010/main" val="1043450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in a SCI class?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Facilitators plan activities around that week’s most important/challenging topics, and lead:</a:t>
            </a:r>
          </a:p>
          <a:p>
            <a:r>
              <a:rPr lang="en-US" dirty="0"/>
              <a:t>Concept maps</a:t>
            </a:r>
          </a:p>
          <a:p>
            <a:r>
              <a:rPr lang="en-US" dirty="0"/>
              <a:t>Think-pair-share</a:t>
            </a:r>
          </a:p>
          <a:p>
            <a:r>
              <a:rPr lang="en-US" dirty="0"/>
              <a:t>Quiz games (Taboo, Kahoot, Jeopardy, etc.)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Lots of time built in for questions and conversation</a:t>
            </a:r>
          </a:p>
        </p:txBody>
      </p:sp>
    </p:spTree>
    <p:extLst>
      <p:ext uri="{BB962C8B-B14F-4D97-AF65-F5344CB8AC3E}">
        <p14:creationId xmlns:p14="http://schemas.microsoft.com/office/powerpoint/2010/main" val="560891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the facilitators?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Facilitators are students who have passed the parent class (for example, students who’ve passed Math 199 with a B or better may facilitate SCI 199)</a:t>
            </a:r>
          </a:p>
          <a:p>
            <a:r>
              <a:rPr lang="en-US" dirty="0"/>
              <a:t>In interviews we look for compassion for other students, understanding of a growth mindset, and (preferably) experience taking a SCI class</a:t>
            </a:r>
          </a:p>
          <a:p>
            <a:r>
              <a:rPr lang="en-US" dirty="0"/>
              <a:t>Facilitators work in pairs, get pre-semester training and attend monthly meetings</a:t>
            </a:r>
          </a:p>
        </p:txBody>
      </p:sp>
    </p:spTree>
    <p:extLst>
      <p:ext uri="{BB962C8B-B14F-4D97-AF65-F5344CB8AC3E}">
        <p14:creationId xmlns:p14="http://schemas.microsoft.com/office/powerpoint/2010/main" val="4010383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Numbers (from Fall 2020)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ran 31 sections of SCI in support of 20 parent courses, enrolling ~450 students</a:t>
            </a:r>
          </a:p>
          <a:p>
            <a:r>
              <a:rPr lang="en-US" dirty="0"/>
              <a:t>Our 62 facilitators are paid $15/</a:t>
            </a:r>
            <a:r>
              <a:rPr lang="en-US" dirty="0" err="1"/>
              <a:t>hr</a:t>
            </a:r>
            <a:r>
              <a:rPr lang="en-US" dirty="0"/>
              <a:t> for 5 </a:t>
            </a:r>
            <a:r>
              <a:rPr lang="en-US" dirty="0" err="1"/>
              <a:t>hrs</a:t>
            </a:r>
            <a:r>
              <a:rPr lang="en-US" dirty="0"/>
              <a:t>/</a:t>
            </a:r>
            <a:r>
              <a:rPr lang="en-US" dirty="0" err="1"/>
              <a:t>wk</a:t>
            </a:r>
            <a:r>
              <a:rPr lang="en-US" dirty="0"/>
              <a:t> + 14 hours of pre-semester training, also get priority enrollment </a:t>
            </a:r>
          </a:p>
          <a:p>
            <a:r>
              <a:rPr lang="en-US" dirty="0"/>
              <a:t>Facilitators who work for a full academic year receive ~30 hours of training and professional development</a:t>
            </a:r>
          </a:p>
        </p:txBody>
      </p:sp>
    </p:spTree>
    <p:extLst>
      <p:ext uri="{BB962C8B-B14F-4D97-AF65-F5344CB8AC3E}">
        <p14:creationId xmlns:p14="http://schemas.microsoft.com/office/powerpoint/2010/main" val="4083074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does the SI program reach?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 lvl="1">
              <a:spcBef>
                <a:spcPct val="40000"/>
              </a:spcBef>
              <a:buSzTx/>
              <a:buFontTx/>
              <a:buChar char="•"/>
            </a:pPr>
            <a:r>
              <a:rPr lang="en-US" sz="2400" dirty="0"/>
              <a:t>42% of students enrolled in SI identify as members of underrepresented groups in science (URM-for-STEM)</a:t>
            </a:r>
          </a:p>
          <a:p>
            <a:pPr marL="228600" lvl="1">
              <a:spcBef>
                <a:spcPct val="40000"/>
              </a:spcBef>
              <a:buSzTx/>
              <a:buFontTx/>
              <a:buChar char="•"/>
            </a:pPr>
            <a:r>
              <a:rPr lang="en-US" sz="2400" dirty="0"/>
              <a:t>Students who enroll in SI tend to have lower mean SAT scores, compared to non-enrollees.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718885013"/>
              </p:ext>
            </p:extLst>
          </p:nvPr>
        </p:nvGraphicFramePr>
        <p:xfrm>
          <a:off x="1958770" y="3196097"/>
          <a:ext cx="5241999" cy="2930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521734" y="5066302"/>
            <a:ext cx="1339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from AIR Study, July 2016</a:t>
            </a:r>
          </a:p>
        </p:txBody>
      </p:sp>
    </p:spTree>
    <p:extLst>
      <p:ext uri="{BB962C8B-B14F-4D97-AF65-F5344CB8AC3E}">
        <p14:creationId xmlns:p14="http://schemas.microsoft.com/office/powerpoint/2010/main" val="983476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does the SI program help?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SI program helps ALL students, including URM-for-STEM enrollees.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2700859"/>
              </p:ext>
            </p:extLst>
          </p:nvPr>
        </p:nvGraphicFramePr>
        <p:xfrm>
          <a:off x="927645" y="2693654"/>
          <a:ext cx="6677820" cy="3567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2818906" y="4131198"/>
            <a:ext cx="1144862" cy="199496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3948555" y="4130071"/>
            <a:ext cx="1103147" cy="199496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735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tory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6831</TotalTime>
  <Words>980</Words>
  <Application>Microsoft Macintosh PowerPoint</Application>
  <PresentationFormat>On-screen Show (4:3)</PresentationFormat>
  <Paragraphs>101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Supplemental Instruction (SI) at SFSU</vt:lpstr>
      <vt:lpstr>Overview</vt:lpstr>
      <vt:lpstr>Brief history of SI at SFSU</vt:lpstr>
      <vt:lpstr>Program Administration</vt:lpstr>
      <vt:lpstr>What happens in a SCI class?</vt:lpstr>
      <vt:lpstr>Who are the facilitators?</vt:lpstr>
      <vt:lpstr>Some Numbers (from Fall 2020)</vt:lpstr>
      <vt:lpstr>Who does the SI program reach?</vt:lpstr>
      <vt:lpstr>Who does the SI program help?</vt:lpstr>
      <vt:lpstr>Who does the SI program help?</vt:lpstr>
      <vt:lpstr>Recent Successes: </vt:lpstr>
      <vt:lpstr>Challenges:</vt:lpstr>
      <vt:lpstr>Vital Connections</vt:lpstr>
      <vt:lpstr>How does SI benefit SFSU as a whole?</vt:lpstr>
      <vt:lpstr>Thank you! </vt:lpstr>
    </vt:vector>
  </TitlesOfParts>
  <Company>SFSU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Supplemental Instruction Program</dc:title>
  <dc:creator>Tatiane Russo-Tait</dc:creator>
  <cp:lastModifiedBy>Jessica K Fielder</cp:lastModifiedBy>
  <cp:revision>107</cp:revision>
  <cp:lastPrinted>2019-02-28T18:12:26Z</cp:lastPrinted>
  <dcterms:created xsi:type="dcterms:W3CDTF">2016-05-04T23:51:41Z</dcterms:created>
  <dcterms:modified xsi:type="dcterms:W3CDTF">2021-01-16T00:48:25Z</dcterms:modified>
</cp:coreProperties>
</file>

<file path=docProps/thumbnail.jpeg>
</file>